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F6CF5A-4E9A-4650-8B3A-B076992F68FA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595426-D2A6-4A36-892A-3EBDA7285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02B4-5A21-432B-A4B7-FF4ED7992762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008E-7475-49CA-ABC8-B10E7B1DA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2E63-5C69-4694-855A-96BE3DDE99A7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E644-4231-4BA0-9DD9-86360A5AD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DD5E-6F94-4B1C-B884-011F8023747F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C1CE-0A52-404E-AF6E-881F54E88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67EC-C1AE-4333-B9A5-E429443799AA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7994-A06B-4750-A6F4-64259949F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41CE-C690-429C-8F58-B1744A5D372C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FB49-7FBC-4136-A456-B2EBBF7D1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715D-02BC-4062-B0A6-8C0E62A98AAE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B752-4F22-4116-9C22-C2B583C68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A752C-964D-4D87-8EB7-97CA601EEB24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DD4D-A28F-4674-B246-70B231CEB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9373-B6DA-40D7-B574-244D5AC5AC07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9AB6-A800-40DD-A25A-D4F41C50A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B20F-2426-4850-A530-36565A053D45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D1C63-4554-4404-BA3B-28C6578DB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7DAB-ACF2-4010-8A50-1E0AAED0FEBF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9E1A-DECC-4CE9-8976-D9BD88D8C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52AC-A2DD-47B4-99BD-C03D529F6D73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CCCA-27A3-48EC-AF65-99DBF90F0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C76AC4-36EC-4F05-A9FF-02A8C286E169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Dr. Ismail Mahmoud Metwally El_Semary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93466E-EC2F-4217-BBC5-108B34DA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7" r:id="rId2"/>
    <p:sldLayoutId id="2147483773" r:id="rId3"/>
    <p:sldLayoutId id="2147483768" r:id="rId4"/>
    <p:sldLayoutId id="2147483769" r:id="rId5"/>
    <p:sldLayoutId id="2147483770" r:id="rId6"/>
    <p:sldLayoutId id="2147483774" r:id="rId7"/>
    <p:sldLayoutId id="2147483775" r:id="rId8"/>
    <p:sldLayoutId id="2147483776" r:id="rId9"/>
    <p:sldLayoutId id="2147483771" r:id="rId10"/>
    <p:sldLayoutId id="214748377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39066" y="1556792"/>
            <a:ext cx="2952750" cy="8636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27200" y="2420888"/>
            <a:ext cx="4932363" cy="129698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1103313"/>
            <a:ext cx="446405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P-v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diagram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Consider compressed liquid water at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150 °C.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When the pressure is reduced to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sat@150C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= 0.4758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 water will start to boil.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remain constant during vaporization. Once the last drop is vaporized,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decreases whereas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increases.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075" y="1125538"/>
            <a:ext cx="42449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2070E-BEB2-40BF-A954-CBB68005C5B2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1741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174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CE384A-B571-4C6E-A1BD-0A8557446D9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95288" y="992188"/>
            <a:ext cx="8424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P-T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diagram (phase diagram)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The location at which the three phase change border lines meet is called the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Triple Point.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90725"/>
            <a:ext cx="76866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FD570-89FB-4D3B-9FB2-9D9172AEFA10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1843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184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F2F12B-F0E1-4718-87D7-3E242BD19B4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68313" y="1014413"/>
            <a:ext cx="83518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No substance can exist in the liquid phase at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, a substance can pass from the solid to vapor phase directly (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sublimation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) without passing through the liquid phase.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carbon dioxide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that has a large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(&gt;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) sublimation is the only way to change from the solid to vapor phase at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1475" y="2636838"/>
            <a:ext cx="3429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65540-29E5-48C4-9DA3-5AB964B85775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1946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7E305C-0692-4E01-B98C-C7D5C982A53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936625"/>
            <a:ext cx="8351838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Thermodynamic Property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Important thermodynamic properties are: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Temperature-T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Pressure-P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Volume-V (m</a:t>
            </a:r>
            <a:r>
              <a:rPr lang="en-US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) and specific volume-v (m</a:t>
            </a:r>
            <a:r>
              <a:rPr lang="en-US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/kg) = V/m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Internal energy-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U,u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(kJ, kJ/kg)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Enthalpy-H,h (kJ, kJ/kg):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A combinational Property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		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PV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(kJ)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Entropy-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S,s (kJ/K, kJ/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kg.K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A measure of system disorder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4005263"/>
            <a:ext cx="8562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B9DAF1-4AF1-4123-8C7F-BB9CD9691D2B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2048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2048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968C21-CDDA-49D6-825D-26831B5BC77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960438"/>
            <a:ext cx="85693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Compressed Liquid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Compressed liquid tables are not commonly available.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is because of the relative independence of compressed liquid properties from pressure.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Increasing the pressure 100 times often causes properties to change less than 1 percent.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806700"/>
            <a:ext cx="35274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100244-0328-4A76-B365-D203AB6FCCC5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2150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215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061606-4A97-4D60-B521-2ED43A33225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850" y="2781300"/>
            <a:ext cx="48244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general approximation is to treat compressed liquid as saturated liquid at the given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i.e.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uf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@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haracteristics of compressed liquid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	P&gt;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a given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	T&lt;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a given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	v&lt;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u&lt;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h&lt;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a given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23850" y="1014413"/>
            <a:ext cx="85693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Example 2.1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Determine the internal energy of compressed liquid water at 80 °C and 5 MPa using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• (a) from the compressed liquid table?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• (b) saturated liquid data. What is the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error involved in the second case?</a:t>
            </a:r>
          </a:p>
          <a:p>
            <a:endParaRPr lang="en-US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		Solution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• (a) From the compressed liquid table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 333.73 kJ/kg 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• (b) From the saturation table at 80 °C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 334.86 kJ/kg 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error = (334.86-333.72)/333.72 = 0.34 %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2525" y="2014538"/>
            <a:ext cx="26606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BAE82-6D21-4A2F-9F2F-F1CE12008CB7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2253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225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B930ED-1614-4A49-BDC0-58B578EDBC2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95288" y="838200"/>
            <a:ext cx="849788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Saturated Liquid-Vapor Mixture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A saturated mixture can be treated as a combination of two subsystems:</a:t>
            </a:r>
          </a:p>
          <a:p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Mass fraction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of vapor or the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47850"/>
            <a:ext cx="36099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640263"/>
            <a:ext cx="3467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395288" y="5519738"/>
            <a:ext cx="7705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/>
              <a:t>x </a:t>
            </a:r>
            <a:r>
              <a:rPr lang="en-US" b="1"/>
              <a:t>= 0 </a:t>
            </a:r>
            <a:r>
              <a:rPr lang="en-US"/>
              <a:t>for purely saturated liquid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i="1"/>
              <a:t>x </a:t>
            </a:r>
            <a:r>
              <a:rPr lang="en-US" b="1"/>
              <a:t>= 1 </a:t>
            </a:r>
            <a:r>
              <a:rPr lang="en-US"/>
              <a:t>for purely saturated vapor</a:t>
            </a:r>
          </a:p>
        </p:txBody>
      </p:sp>
      <p:sp>
        <p:nvSpPr>
          <p:cNvPr id="2355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D7F508-A934-458A-89D8-CEFEB1FA811C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235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235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19F26-B3D7-4416-9AF6-73FA2F51278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" name="Rounded Rectangle 8"/>
          <p:cNvSpPr/>
          <p:nvPr/>
        </p:nvSpPr>
        <p:spPr>
          <a:xfrm>
            <a:off x="6804248" y="260648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44208" y="621253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50825" y="1125538"/>
            <a:ext cx="87137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Average Values</a:t>
            </a:r>
            <a:r>
              <a:rPr lang="en-US" b="1"/>
              <a:t>:  </a:t>
            </a:r>
            <a:r>
              <a:rPr lang="en-US"/>
              <a:t>The total volume is the sum of these two:</a:t>
            </a:r>
          </a:p>
          <a:p>
            <a:r>
              <a:rPr lang="da-DK" i="1"/>
              <a:t>	V </a:t>
            </a:r>
            <a:r>
              <a:rPr lang="da-DK"/>
              <a:t>= </a:t>
            </a:r>
            <a:r>
              <a:rPr lang="da-DK" i="1"/>
              <a:t>V</a:t>
            </a:r>
            <a:r>
              <a:rPr lang="da-DK" i="1" baseline="-25000"/>
              <a:t>f</a:t>
            </a:r>
            <a:r>
              <a:rPr lang="da-DK" i="1"/>
              <a:t> </a:t>
            </a:r>
            <a:r>
              <a:rPr lang="da-DK"/>
              <a:t>+ </a:t>
            </a:r>
            <a:r>
              <a:rPr lang="da-DK" i="1"/>
              <a:t>V</a:t>
            </a:r>
            <a:r>
              <a:rPr lang="da-DK" i="1" baseline="-25000"/>
              <a:t>g</a:t>
            </a:r>
            <a:r>
              <a:rPr lang="da-DK" i="1"/>
              <a:t> </a:t>
            </a:r>
            <a:r>
              <a:rPr lang="da-DK"/>
              <a:t>; </a:t>
            </a:r>
            <a:r>
              <a:rPr lang="da-DK" i="1"/>
              <a:t>m</a:t>
            </a:r>
            <a:r>
              <a:rPr lang="da-DK" baseline="-25000"/>
              <a:t>t</a:t>
            </a:r>
            <a:r>
              <a:rPr lang="da-DK"/>
              <a:t> = </a:t>
            </a:r>
            <a:r>
              <a:rPr lang="da-DK" i="1"/>
              <a:t>m</a:t>
            </a:r>
            <a:r>
              <a:rPr lang="da-DK" baseline="-25000"/>
              <a:t>f</a:t>
            </a:r>
            <a:r>
              <a:rPr lang="da-DK"/>
              <a:t> + </a:t>
            </a:r>
            <a:r>
              <a:rPr lang="da-DK" i="1"/>
              <a:t>m</a:t>
            </a:r>
            <a:r>
              <a:rPr lang="da-DK" baseline="-25000"/>
              <a:t>g</a:t>
            </a:r>
          </a:p>
          <a:p>
            <a:r>
              <a:rPr lang="en-US" i="1"/>
              <a:t>	m</a:t>
            </a:r>
            <a:r>
              <a:rPr lang="en-US" i="1" baseline="-25000"/>
              <a:t>t</a:t>
            </a:r>
            <a:r>
              <a:rPr lang="en-US" i="1"/>
              <a:t> v</a:t>
            </a:r>
            <a:r>
              <a:rPr lang="en-US" i="1" baseline="-25000"/>
              <a:t>av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m</a:t>
            </a:r>
            <a:r>
              <a:rPr lang="en-US" i="1" baseline="-25000"/>
              <a:t>f</a:t>
            </a:r>
            <a:r>
              <a:rPr lang="en-US" i="1"/>
              <a:t> v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/>
              <a:t>+ </a:t>
            </a:r>
            <a:r>
              <a:rPr lang="en-US" i="1"/>
              <a:t>m</a:t>
            </a:r>
            <a:r>
              <a:rPr lang="en-US" i="1" baseline="-25000"/>
              <a:t>g </a:t>
            </a:r>
            <a:r>
              <a:rPr lang="en-US" i="1"/>
              <a:t>v</a:t>
            </a:r>
            <a:r>
              <a:rPr lang="en-US" i="1" baseline="-25000"/>
              <a:t>g</a:t>
            </a:r>
            <a:r>
              <a:rPr lang="en-US" i="1"/>
              <a:t> </a:t>
            </a:r>
            <a:r>
              <a:rPr lang="en-US"/>
              <a:t>= (</a:t>
            </a:r>
            <a:r>
              <a:rPr lang="en-US" i="1"/>
              <a:t>m</a:t>
            </a:r>
            <a:r>
              <a:rPr lang="en-US" i="1" baseline="-25000"/>
              <a:t>t</a:t>
            </a:r>
            <a:r>
              <a:rPr lang="en-US" i="1"/>
              <a:t> </a:t>
            </a:r>
            <a:r>
              <a:rPr lang="en-US"/>
              <a:t>- </a:t>
            </a:r>
            <a:r>
              <a:rPr lang="en-US" i="1"/>
              <a:t>m</a:t>
            </a:r>
            <a:r>
              <a:rPr lang="en-US" i="1" baseline="-25000"/>
              <a:t>g</a:t>
            </a:r>
            <a:r>
              <a:rPr lang="en-US"/>
              <a:t>)v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/>
              <a:t>+ </a:t>
            </a:r>
            <a:r>
              <a:rPr lang="en-US" i="1"/>
              <a:t>m</a:t>
            </a:r>
            <a:r>
              <a:rPr lang="en-US" i="1" baseline="-25000"/>
              <a:t>g</a:t>
            </a:r>
            <a:r>
              <a:rPr lang="en-US" i="1"/>
              <a:t> v</a:t>
            </a:r>
            <a:r>
              <a:rPr lang="en-US" i="1" baseline="-25000"/>
              <a:t>g</a:t>
            </a:r>
          </a:p>
          <a:p>
            <a:endParaRPr lang="en-US"/>
          </a:p>
          <a:p>
            <a:r>
              <a:rPr lang="en-US"/>
              <a:t>Dividing by </a:t>
            </a:r>
            <a:r>
              <a:rPr lang="en-US" i="1"/>
              <a:t>m</a:t>
            </a:r>
            <a:r>
              <a:rPr lang="en-US" baseline="-25000"/>
              <a:t>t</a:t>
            </a:r>
            <a:r>
              <a:rPr lang="en-US"/>
              <a:t> yields:</a:t>
            </a:r>
          </a:p>
          <a:p>
            <a:endParaRPr lang="en-US"/>
          </a:p>
          <a:p>
            <a:r>
              <a:rPr lang="en-US"/>
              <a:t>	v</a:t>
            </a:r>
            <a:r>
              <a:rPr lang="en-US" i="1" baseline="-25000"/>
              <a:t>av</a:t>
            </a:r>
            <a:r>
              <a:rPr lang="en-US" i="1"/>
              <a:t> </a:t>
            </a:r>
            <a:r>
              <a:rPr lang="en-US"/>
              <a:t>= (1 - </a:t>
            </a:r>
            <a:r>
              <a:rPr lang="en-US" i="1"/>
              <a:t>x</a:t>
            </a:r>
            <a:r>
              <a:rPr lang="en-US"/>
              <a:t>)v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/>
              <a:t>+ </a:t>
            </a:r>
            <a:r>
              <a:rPr lang="en-US" i="1"/>
              <a:t>x v</a:t>
            </a:r>
            <a:r>
              <a:rPr lang="en-US" i="1" baseline="-25000"/>
              <a:t>g</a:t>
            </a:r>
            <a:r>
              <a:rPr lang="en-US" i="1"/>
              <a:t> = v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/>
              <a:t>+ </a:t>
            </a:r>
            <a:r>
              <a:rPr lang="en-US" i="1"/>
              <a:t>x v</a:t>
            </a:r>
            <a:r>
              <a:rPr lang="en-US" i="1" baseline="-25000"/>
              <a:t>fg</a:t>
            </a:r>
            <a:r>
              <a:rPr lang="en-US" i="1"/>
              <a:t> 		</a:t>
            </a:r>
            <a:r>
              <a:rPr lang="en-US"/>
              <a:t>m</a:t>
            </a:r>
            <a:r>
              <a:rPr lang="en-US" baseline="30000"/>
              <a:t>3</a:t>
            </a:r>
            <a:r>
              <a:rPr lang="en-US"/>
              <a:t>/kg</a:t>
            </a:r>
          </a:p>
          <a:p>
            <a:endParaRPr lang="en-US"/>
          </a:p>
          <a:p>
            <a:r>
              <a:rPr lang="en-US"/>
              <a:t>Solving for the quality: 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r>
              <a:rPr lang="en-US"/>
              <a:t>		or  </a:t>
            </a:r>
            <a:r>
              <a:rPr lang="en-US" i="1"/>
              <a:t>v</a:t>
            </a:r>
            <a:r>
              <a:rPr lang="en-US" i="1" baseline="-25000"/>
              <a:t>av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v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/>
              <a:t>+ </a:t>
            </a:r>
            <a:r>
              <a:rPr lang="en-US" i="1"/>
              <a:t>x v</a:t>
            </a:r>
            <a:r>
              <a:rPr lang="en-US" i="1" baseline="-25000"/>
              <a:t>fg</a:t>
            </a:r>
            <a:r>
              <a:rPr lang="en-US" i="1"/>
              <a:t> 		</a:t>
            </a:r>
            <a:r>
              <a:rPr lang="en-US"/>
              <a:t>(</a:t>
            </a:r>
            <a:r>
              <a:rPr lang="en-US" i="1"/>
              <a:t>m</a:t>
            </a:r>
            <a:r>
              <a:rPr lang="en-US" i="1" baseline="30000"/>
              <a:t>3</a:t>
            </a:r>
            <a:r>
              <a:rPr lang="en-US" i="1"/>
              <a:t>/kg)</a:t>
            </a:r>
          </a:p>
          <a:p>
            <a:endParaRPr lang="en-US"/>
          </a:p>
          <a:p>
            <a:r>
              <a:rPr lang="en-US"/>
              <a:t>Similarly for internal energy and enthalpy:</a:t>
            </a:r>
          </a:p>
          <a:p>
            <a:r>
              <a:rPr lang="en-US" i="1"/>
              <a:t>		u</a:t>
            </a:r>
            <a:r>
              <a:rPr lang="en-US" i="1" baseline="-25000"/>
              <a:t>av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u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/>
              <a:t>+ </a:t>
            </a:r>
            <a:r>
              <a:rPr lang="en-US" i="1"/>
              <a:t>x u</a:t>
            </a:r>
            <a:r>
              <a:rPr lang="en-US" i="1" baseline="-25000"/>
              <a:t>fg</a:t>
            </a:r>
            <a:r>
              <a:rPr lang="en-US" i="1"/>
              <a:t> 		</a:t>
            </a:r>
            <a:r>
              <a:rPr lang="en-US"/>
              <a:t>(kJ/kg)</a:t>
            </a:r>
          </a:p>
          <a:p>
            <a:r>
              <a:rPr lang="en-US" i="1"/>
              <a:t>		h</a:t>
            </a:r>
            <a:r>
              <a:rPr lang="en-US" i="1" baseline="-25000"/>
              <a:t>av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h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/>
              <a:t>+ </a:t>
            </a:r>
            <a:r>
              <a:rPr lang="en-US" i="1"/>
              <a:t>x h</a:t>
            </a:r>
            <a:r>
              <a:rPr lang="en-US" i="1" baseline="-25000"/>
              <a:t>fg</a:t>
            </a:r>
            <a:r>
              <a:rPr lang="en-US" i="1"/>
              <a:t> 		</a:t>
            </a:r>
            <a:r>
              <a:rPr lang="en-US"/>
              <a:t>(kJ/kg)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7088" y="1852613"/>
            <a:ext cx="2986087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430588"/>
            <a:ext cx="1285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5381B-CCB9-472E-AC93-0085B83CCD36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2458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245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189D1C-F866-4A44-B570-24E89ACC09A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323850" y="809625"/>
            <a:ext cx="85693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Example </a:t>
            </a:r>
          </a:p>
          <a:p>
            <a:r>
              <a:rPr lang="en-US"/>
              <a:t>A rigid tank contains 10 kg of water at 90 °C. If 8 kg of the water is in the liquid form and the rest is in the vapor form,</a:t>
            </a:r>
          </a:p>
          <a:p>
            <a:r>
              <a:rPr lang="en-US"/>
              <a:t>determine</a:t>
            </a:r>
          </a:p>
          <a:p>
            <a:r>
              <a:rPr lang="en-US"/>
              <a:t>(a) the pressure in the tank and</a:t>
            </a:r>
          </a:p>
          <a:p>
            <a:r>
              <a:rPr lang="en-US"/>
              <a:t>(b) the volume of the tank.</a:t>
            </a:r>
          </a:p>
          <a:p>
            <a:endParaRPr lang="en-US" b="1" i="1"/>
          </a:p>
          <a:p>
            <a:endParaRPr lang="en-US" b="1" i="1"/>
          </a:p>
          <a:p>
            <a:r>
              <a:rPr lang="en-US" b="1" i="1"/>
              <a:t>			Solution</a:t>
            </a:r>
            <a:r>
              <a:rPr lang="en-US" b="1"/>
              <a:t>:</a:t>
            </a:r>
          </a:p>
          <a:p>
            <a:endParaRPr lang="en-US" b="1"/>
          </a:p>
          <a:p>
            <a:endParaRPr lang="en-US" b="1"/>
          </a:p>
          <a:p>
            <a:r>
              <a:rPr lang="en-US"/>
              <a:t>(a) since the two phases coexist in equilibrium:</a:t>
            </a:r>
          </a:p>
          <a:p>
            <a:r>
              <a:rPr lang="en-US" i="1"/>
              <a:t>P </a:t>
            </a:r>
            <a:r>
              <a:rPr lang="en-US"/>
              <a:t>= </a:t>
            </a:r>
            <a:r>
              <a:rPr lang="en-US" i="1"/>
              <a:t>P</a:t>
            </a:r>
            <a:r>
              <a:rPr lang="en-US" baseline="-25000"/>
              <a:t>sat</a:t>
            </a:r>
            <a:r>
              <a:rPr lang="en-US"/>
              <a:t> </a:t>
            </a:r>
            <a:r>
              <a:rPr lang="en-US" baseline="-25000"/>
              <a:t>at 90°C </a:t>
            </a:r>
            <a:r>
              <a:rPr lang="en-US"/>
              <a:t>= 70.14 kPa 	(Table 2.4)</a:t>
            </a:r>
          </a:p>
          <a:p>
            <a:endParaRPr lang="en-US"/>
          </a:p>
          <a:p>
            <a:r>
              <a:rPr lang="en-US"/>
              <a:t>(b) </a:t>
            </a:r>
            <a:r>
              <a:rPr lang="en-US" i="1"/>
              <a:t>v</a:t>
            </a:r>
            <a:r>
              <a:rPr lang="en-US" baseline="-25000"/>
              <a:t>f</a:t>
            </a:r>
            <a:r>
              <a:rPr lang="en-US"/>
              <a:t> = 0.001036 m</a:t>
            </a:r>
            <a:r>
              <a:rPr lang="en-US" baseline="30000"/>
              <a:t>3</a:t>
            </a:r>
            <a:r>
              <a:rPr lang="en-US"/>
              <a:t>/kg; </a:t>
            </a:r>
            <a:r>
              <a:rPr lang="en-US" i="1"/>
              <a:t>v</a:t>
            </a:r>
            <a:r>
              <a:rPr lang="en-US" baseline="-25000"/>
              <a:t>g</a:t>
            </a:r>
            <a:r>
              <a:rPr lang="en-US"/>
              <a:t> = 2.361 m</a:t>
            </a:r>
            <a:r>
              <a:rPr lang="en-US" baseline="30000"/>
              <a:t>3</a:t>
            </a:r>
            <a:r>
              <a:rPr lang="en-US"/>
              <a:t>/kg 	(Table 2.4)</a:t>
            </a:r>
          </a:p>
          <a:p>
            <a:r>
              <a:rPr lang="en-US" i="1"/>
              <a:t>	V </a:t>
            </a:r>
            <a:r>
              <a:rPr lang="en-US"/>
              <a:t>= </a:t>
            </a:r>
            <a:r>
              <a:rPr lang="en-US" i="1"/>
              <a:t>V</a:t>
            </a:r>
            <a:r>
              <a:rPr lang="en-US" baseline="-25000"/>
              <a:t>f</a:t>
            </a:r>
            <a:r>
              <a:rPr lang="en-US"/>
              <a:t> + </a:t>
            </a:r>
            <a:r>
              <a:rPr lang="en-US" i="1"/>
              <a:t>V</a:t>
            </a:r>
            <a:r>
              <a:rPr lang="en-US" baseline="-25000"/>
              <a:t>g</a:t>
            </a:r>
          </a:p>
          <a:p>
            <a:r>
              <a:rPr lang="en-US" i="1"/>
              <a:t>	V </a:t>
            </a:r>
            <a:r>
              <a:rPr lang="en-US"/>
              <a:t>= </a:t>
            </a:r>
            <a:r>
              <a:rPr lang="en-US" i="1"/>
              <a:t>m</a:t>
            </a:r>
            <a:r>
              <a:rPr lang="en-US" baseline="-25000"/>
              <a:t>f</a:t>
            </a:r>
            <a:r>
              <a:rPr lang="en-US"/>
              <a:t> </a:t>
            </a:r>
            <a:r>
              <a:rPr lang="en-US" i="1"/>
              <a:t>v</a:t>
            </a:r>
            <a:r>
              <a:rPr lang="en-US" baseline="-25000"/>
              <a:t>f</a:t>
            </a:r>
            <a:r>
              <a:rPr lang="en-US"/>
              <a:t> + </a:t>
            </a:r>
            <a:r>
              <a:rPr lang="en-US" i="1"/>
              <a:t>m</a:t>
            </a:r>
            <a:r>
              <a:rPr lang="en-US" baseline="-25000"/>
              <a:t>g</a:t>
            </a:r>
            <a:r>
              <a:rPr lang="en-US" i="1"/>
              <a:t>v</a:t>
            </a:r>
            <a:r>
              <a:rPr lang="en-US" baseline="-25000"/>
              <a:t>g</a:t>
            </a:r>
          </a:p>
          <a:p>
            <a:r>
              <a:rPr lang="nn-NO"/>
              <a:t>	    = (8 kg)(0.0011036 m</a:t>
            </a:r>
            <a:r>
              <a:rPr lang="nn-NO" baseline="30000"/>
              <a:t>3</a:t>
            </a:r>
            <a:r>
              <a:rPr lang="nn-NO"/>
              <a:t>/kg) + (2 kg)(2.361 m</a:t>
            </a:r>
            <a:r>
              <a:rPr lang="nn-NO" baseline="30000"/>
              <a:t>3</a:t>
            </a:r>
            <a:r>
              <a:rPr lang="nn-NO"/>
              <a:t>/kg)</a:t>
            </a:r>
          </a:p>
          <a:p>
            <a:r>
              <a:rPr lang="en-US"/>
              <a:t>                      = 4.73 m</a:t>
            </a:r>
            <a:r>
              <a:rPr lang="en-US" baseline="30000"/>
              <a:t>3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539875"/>
            <a:ext cx="3455987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52DA9-AB5A-4909-8C94-1BE20252374D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2560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256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561492-98B9-4060-B12A-81E28DED987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942975"/>
            <a:ext cx="84963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Superheated Vapor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Since the superheated region is a single-phase region, </a:t>
            </a:r>
            <a:r>
              <a:rPr lang="en-US" i="1" dirty="0">
                <a:latin typeface="+mn-lt"/>
                <a:cs typeface="+mn-cs"/>
              </a:rPr>
              <a:t>temperature and pressure are no longer dependent properties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01800"/>
            <a:ext cx="41767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6550" y="3114675"/>
            <a:ext cx="423545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i="1" dirty="0">
                <a:latin typeface="+mn-lt"/>
                <a:cs typeface="+mn-cs"/>
              </a:rPr>
              <a:t>Characteristics of superheated vapor</a:t>
            </a:r>
            <a:r>
              <a:rPr lang="en-US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     </a:t>
            </a:r>
            <a:r>
              <a:rPr lang="en-US" i="1" dirty="0">
                <a:latin typeface="+mn-lt"/>
                <a:cs typeface="+mn-cs"/>
              </a:rPr>
              <a:t>P&lt;P</a:t>
            </a:r>
            <a:r>
              <a:rPr lang="en-US" i="1" baseline="-25000" dirty="0">
                <a:latin typeface="+mn-lt"/>
                <a:cs typeface="+mn-cs"/>
              </a:rPr>
              <a:t>sat</a:t>
            </a:r>
            <a:r>
              <a:rPr lang="en-US" i="1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at a given </a:t>
            </a:r>
            <a:r>
              <a:rPr lang="en-US" i="1" dirty="0"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    </a:t>
            </a:r>
            <a:r>
              <a:rPr lang="en-US" i="1" dirty="0">
                <a:latin typeface="+mn-lt"/>
                <a:cs typeface="+mn-cs"/>
              </a:rPr>
              <a:t>T&gt;T</a:t>
            </a:r>
            <a:r>
              <a:rPr lang="en-US" i="1" baseline="-25000" dirty="0">
                <a:latin typeface="+mn-lt"/>
                <a:cs typeface="+mn-cs"/>
              </a:rPr>
              <a:t>sat</a:t>
            </a:r>
            <a:r>
              <a:rPr lang="en-US" i="1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at a given </a:t>
            </a:r>
            <a:r>
              <a:rPr lang="en-US" i="1" dirty="0">
                <a:latin typeface="+mn-lt"/>
                <a:cs typeface="+mn-cs"/>
              </a:rPr>
              <a:t>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    </a:t>
            </a:r>
            <a:r>
              <a:rPr lang="en-US" i="1" dirty="0">
                <a:latin typeface="+mn-lt"/>
                <a:cs typeface="+mn-cs"/>
              </a:rPr>
              <a:t>v&gt;v</a:t>
            </a:r>
            <a:r>
              <a:rPr lang="en-US" i="1" baseline="-25000" dirty="0">
                <a:latin typeface="+mn-lt"/>
                <a:cs typeface="+mn-cs"/>
              </a:rPr>
              <a:t>g</a:t>
            </a:r>
            <a:r>
              <a:rPr lang="en-US" i="1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; </a:t>
            </a:r>
            <a:r>
              <a:rPr lang="en-US" i="1" dirty="0">
                <a:latin typeface="+mn-lt"/>
                <a:cs typeface="+mn-cs"/>
              </a:rPr>
              <a:t>u&gt;u</a:t>
            </a:r>
            <a:r>
              <a:rPr lang="en-US" i="1" baseline="-25000" dirty="0">
                <a:latin typeface="+mn-lt"/>
                <a:cs typeface="+mn-cs"/>
              </a:rPr>
              <a:t>g</a:t>
            </a:r>
            <a:r>
              <a:rPr lang="en-US" i="1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; </a:t>
            </a:r>
            <a:r>
              <a:rPr lang="en-US" i="1" dirty="0">
                <a:latin typeface="+mn-lt"/>
                <a:cs typeface="+mn-cs"/>
              </a:rPr>
              <a:t>h&gt;h</a:t>
            </a:r>
            <a:r>
              <a:rPr lang="en-US" i="1" baseline="-25000" dirty="0">
                <a:latin typeface="+mn-lt"/>
                <a:cs typeface="+mn-cs"/>
              </a:rPr>
              <a:t>g</a:t>
            </a:r>
            <a:r>
              <a:rPr lang="en-US" i="1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at a given </a:t>
            </a:r>
            <a:r>
              <a:rPr lang="en-US" i="1" dirty="0">
                <a:latin typeface="+mn-lt"/>
                <a:cs typeface="+mn-cs"/>
              </a:rPr>
              <a:t>T </a:t>
            </a:r>
            <a:r>
              <a:rPr lang="en-US" dirty="0">
                <a:latin typeface="+mn-lt"/>
                <a:cs typeface="+mn-cs"/>
              </a:rPr>
              <a:t>or </a:t>
            </a:r>
            <a:r>
              <a:rPr lang="en-US" i="1" dirty="0">
                <a:latin typeface="+mn-lt"/>
                <a:cs typeface="+mn-cs"/>
              </a:rPr>
              <a:t>P</a:t>
            </a:r>
            <a:r>
              <a:rPr lang="en-US" dirty="0">
                <a:latin typeface="+mn-lt"/>
                <a:cs typeface="+mn-cs"/>
              </a:rPr>
              <a:t>.</a:t>
            </a:r>
          </a:p>
        </p:txBody>
      </p:sp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FA039C-2CE6-4C37-B7C1-F18304A2C452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D7A83E-9E06-4A77-8BC6-5D0FA084AF7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95288" y="971550"/>
            <a:ext cx="284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Phases of a Pure Substance:</a:t>
            </a:r>
            <a:endParaRPr 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87388" y="1641475"/>
            <a:ext cx="7485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Macroscopic Level: </a:t>
            </a:r>
          </a:p>
          <a:p>
            <a:endParaRPr lang="en-US" b="1"/>
          </a:p>
          <a:p>
            <a:r>
              <a:rPr lang="en-US" b="1"/>
              <a:t>                                                     3 States of Matter</a:t>
            </a:r>
            <a:endParaRPr lang="en-US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943225"/>
            <a:ext cx="6696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110F3-1BD7-49CA-8977-9FC18FFC96A3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1025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1025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BD2294-53B9-4A86-9094-C746FFDCE04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1700"/>
            <a:ext cx="8137525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7DEF4C-5513-431E-9D95-6E82267F55B3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91EEE-4026-4474-BE7C-DFB8E6817D6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23850" y="971550"/>
            <a:ext cx="8569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Example 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Determine the temperature of water at a state of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 0.5 MPa and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 2890 kJ/kg.</a:t>
            </a:r>
          </a:p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				Solution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At 0.5 MPa, the enthalpy of the saturated vapor is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=2748.7 kJ/kg.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h &gt; h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=&gt;, it is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a superheated vapor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Under 0.50 MPa in the following table we read that: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        At 	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 200ºC,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 2855.4 kJ/kg,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and at 	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 250ºC,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 2960.7 kJ/kg.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Thus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is between 200ºC and 250ºC. By linear interpolation,</a:t>
            </a:r>
          </a:p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		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 216.4ºC</a:t>
            </a:r>
          </a:p>
        </p:txBody>
      </p:sp>
      <p:sp>
        <p:nvSpPr>
          <p:cNvPr id="2867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3A97E2-272E-4139-99EC-EF7F765EDCE4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2C800-F7DD-4EAF-86A8-57848D9D15F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530225" y="827088"/>
            <a:ext cx="4017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The Ideal-Gas Equation of State - history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188" y="1282700"/>
            <a:ext cx="6481762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The pressure of gases is </a:t>
            </a:r>
            <a:r>
              <a:rPr lang="en-US" i="1" dirty="0">
                <a:solidFill>
                  <a:srgbClr val="FF0000"/>
                </a:solidFill>
                <a:latin typeface="+mn-lt"/>
                <a:cs typeface="+mn-cs"/>
              </a:rPr>
              <a:t>inversely proportional </a:t>
            </a:r>
            <a:r>
              <a:rPr lang="en-US" dirty="0">
                <a:latin typeface="+mn-lt"/>
                <a:cs typeface="+mn-cs"/>
              </a:rPr>
              <a:t>to their volume (for a fixed mass of gas at a constant temperature </a:t>
            </a:r>
            <a:r>
              <a:rPr lang="en-US" i="1" dirty="0">
                <a:latin typeface="+mn-lt"/>
                <a:cs typeface="+mn-cs"/>
              </a:rPr>
              <a:t>T)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100138"/>
            <a:ext cx="1355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943225"/>
            <a:ext cx="13747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927225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3644900"/>
            <a:ext cx="1628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1538" y="4633913"/>
            <a:ext cx="13176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5516563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4350" y="4748213"/>
            <a:ext cx="6578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under conditions of the same temperature and pressure, equal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volumes of all gases contained equal number of molecules.</a:t>
            </a:r>
          </a:p>
        </p:txBody>
      </p:sp>
      <p:sp>
        <p:nvSpPr>
          <p:cNvPr id="29707" name="Rectangle 4"/>
          <p:cNvSpPr>
            <a:spLocks noChangeArrowheads="1"/>
          </p:cNvSpPr>
          <p:nvPr/>
        </p:nvSpPr>
        <p:spPr bwMode="auto">
          <a:xfrm>
            <a:off x="611188" y="2943225"/>
            <a:ext cx="6481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/>
              <a:t>At a constant (but low) pressure the volume of a gas is </a:t>
            </a:r>
            <a:r>
              <a:rPr lang="en-US" i="1">
                <a:solidFill>
                  <a:srgbClr val="FF0000"/>
                </a:solidFill>
              </a:rPr>
              <a:t>proportional</a:t>
            </a:r>
            <a:r>
              <a:rPr lang="en-US" i="1"/>
              <a:t> </a:t>
            </a:r>
            <a:r>
              <a:rPr lang="en-US"/>
              <a:t>to its temperature.</a:t>
            </a:r>
          </a:p>
        </p:txBody>
      </p:sp>
      <p:sp>
        <p:nvSpPr>
          <p:cNvPr id="297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313C19-4080-4AF0-9420-18CD09F33192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297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297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A39F35-DB8C-475F-8687-C6F2241404F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" name="Rounded Rectangle 14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428625" y="1149350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Ideal-Gas Equation of State</a:t>
            </a:r>
          </a:p>
          <a:p>
            <a:r>
              <a:rPr lang="en-US"/>
              <a:t>Any equation that relates the pressure, temperature, and specific volume of a substance (or whatever else) is an </a:t>
            </a:r>
            <a:r>
              <a:rPr lang="en-US" i="1"/>
              <a:t>equation of state.</a:t>
            </a:r>
          </a:p>
          <a:p>
            <a:r>
              <a:rPr lang="en-US" i="1"/>
              <a:t>Ideal-gas equation of state:</a:t>
            </a:r>
            <a:endParaRPr lang="en-US"/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600325"/>
            <a:ext cx="32480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00063" y="3762375"/>
            <a:ext cx="8286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R = gas constant which is different for each gas (in kJ/kg.K </a:t>
            </a:r>
            <a:r>
              <a:rPr lang="en-US"/>
              <a:t>or kPa.m</a:t>
            </a:r>
            <a:r>
              <a:rPr lang="en-US" baseline="30000"/>
              <a:t>3</a:t>
            </a:r>
            <a:r>
              <a:rPr lang="en-US"/>
              <a:t>/kg.K)</a:t>
            </a:r>
          </a:p>
          <a:p>
            <a:r>
              <a:rPr lang="en-US" b="1" i="1"/>
              <a:t>P = absolute pressure (in kPa)</a:t>
            </a:r>
          </a:p>
          <a:p>
            <a:r>
              <a:rPr lang="de-DE" b="1" i="1"/>
              <a:t>T = absolute temperature (in K)</a:t>
            </a:r>
          </a:p>
          <a:p>
            <a:r>
              <a:rPr lang="en-US" b="1" i="1"/>
              <a:t>m = mass (in kg)</a:t>
            </a:r>
          </a:p>
          <a:p>
            <a:r>
              <a:rPr lang="en-US" b="1" i="1"/>
              <a:t>v = specific volume (v = V/m) in kg/m3</a:t>
            </a:r>
          </a:p>
          <a:p>
            <a:r>
              <a:rPr lang="en-US"/>
              <a:t>r = density ( = 1/ </a:t>
            </a:r>
            <a:r>
              <a:rPr lang="en-US" i="1"/>
              <a:t>v) in m3/kg</a:t>
            </a:r>
            <a:endParaRPr lang="en-US"/>
          </a:p>
        </p:txBody>
      </p:sp>
      <p:sp>
        <p:nvSpPr>
          <p:cNvPr id="3072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87C43B-5FD8-40B3-BA11-BAE76C6BCD25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3072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307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694CDB-9B61-419B-B5A8-D40198A1A8B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357188" y="782638"/>
            <a:ext cx="83581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In terms of mass:</a:t>
            </a:r>
          </a:p>
          <a:p>
            <a:r>
              <a:rPr lang="en-US" b="1" i="1"/>
              <a:t>		PV = mRT</a:t>
            </a:r>
          </a:p>
          <a:p>
            <a:r>
              <a:rPr lang="en-US" b="1" u="sng"/>
              <a:t>In terms of mole:</a:t>
            </a:r>
          </a:p>
          <a:p>
            <a:r>
              <a:rPr lang="en-US" b="1" i="1"/>
              <a:t>		PV = nRuT</a:t>
            </a:r>
          </a:p>
          <a:p>
            <a:r>
              <a:rPr lang="en-US" b="1" i="1"/>
              <a:t>so:</a:t>
            </a:r>
          </a:p>
          <a:p>
            <a:r>
              <a:rPr lang="pt-BR" b="1" i="1"/>
              <a:t>nRu = mR          Ru = R(m/n)=RM</a:t>
            </a:r>
          </a:p>
          <a:p>
            <a:endParaRPr lang="en-US" b="1" i="1"/>
          </a:p>
          <a:p>
            <a:r>
              <a:rPr lang="en-US" b="1" i="1"/>
              <a:t>n = number of moles</a:t>
            </a:r>
          </a:p>
          <a:p>
            <a:r>
              <a:rPr lang="en-US" b="1" i="1"/>
              <a:t>M = the molar mass (mass of one mole) or molecular </a:t>
            </a:r>
            <a:r>
              <a:rPr lang="en-US"/>
              <a:t>weight (</a:t>
            </a:r>
            <a:r>
              <a:rPr lang="en-US" i="1"/>
              <a:t>m = nM)</a:t>
            </a:r>
          </a:p>
          <a:p>
            <a:r>
              <a:rPr lang="en-US" b="1" i="1"/>
              <a:t>Ru = universal gas constant </a:t>
            </a:r>
            <a:r>
              <a:rPr lang="en-US"/>
              <a:t>= 8.314 kJ/kmol.K = 8.314 kPa m</a:t>
            </a:r>
            <a:r>
              <a:rPr lang="en-US" baseline="30000"/>
              <a:t>3/</a:t>
            </a:r>
            <a:r>
              <a:rPr lang="en-US"/>
              <a:t>kmol.K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063" y="3786188"/>
            <a:ext cx="8143875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Note:-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dirty="0"/>
              <a:t>Many familiar gases such as </a:t>
            </a:r>
            <a:r>
              <a:rPr lang="en-US" b="1" i="1" dirty="0">
                <a:solidFill>
                  <a:srgbClr val="FF0000"/>
                </a:solidFill>
              </a:rPr>
              <a:t>air, nitrogen, oxygen, hydrogen, helium, argon, </a:t>
            </a:r>
            <a:r>
              <a:rPr lang="en-US" b="1" i="1" dirty="0"/>
              <a:t>and</a:t>
            </a:r>
            <a:r>
              <a:rPr lang="en-US" b="1" i="1" dirty="0">
                <a:solidFill>
                  <a:srgbClr val="FF0000"/>
                </a:solidFill>
              </a:rPr>
              <a:t> carbon dioxide</a:t>
            </a:r>
            <a:r>
              <a:rPr lang="en-US" i="1" dirty="0"/>
              <a:t> </a:t>
            </a:r>
            <a:r>
              <a:rPr lang="en-US" dirty="0"/>
              <a:t>follow the ideal gas relation with negligible error (less than 1 percent).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   Dense gases such as </a:t>
            </a:r>
            <a:r>
              <a:rPr lang="en-US" b="1" i="1" dirty="0">
                <a:solidFill>
                  <a:srgbClr val="FF0000"/>
                </a:solidFill>
              </a:rPr>
              <a:t>water vapor </a:t>
            </a:r>
            <a:r>
              <a:rPr lang="en-US" dirty="0"/>
              <a:t>should not be treated as ideal gases.</a:t>
            </a:r>
          </a:p>
        </p:txBody>
      </p:sp>
      <p:sp>
        <p:nvSpPr>
          <p:cNvPr id="3174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571510-7B47-4A4D-BAF0-CC66717E546F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3174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317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C9B9D7-8E4A-4FD0-B511-89EE5652447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42938" y="1027113"/>
            <a:ext cx="8001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Is water vapor an ideal gas?</a:t>
            </a:r>
          </a:p>
          <a:p>
            <a:endParaRPr lang="en-US" b="1"/>
          </a:p>
          <a:p>
            <a:r>
              <a:rPr lang="en-US"/>
              <a:t>At pressure below 10 kPa, water vapor can be treated as an ideal gas, regardless of</a:t>
            </a:r>
          </a:p>
          <a:p>
            <a:r>
              <a:rPr lang="en-US"/>
              <a:t>Temperature</a:t>
            </a:r>
            <a:endParaRPr lang="en-US" b="1"/>
          </a:p>
          <a:p>
            <a:r>
              <a:rPr lang="en-US" b="1"/>
              <a:t>	</a:t>
            </a:r>
            <a:r>
              <a:rPr lang="en-US" b="1">
                <a:solidFill>
                  <a:srgbClr val="FF0000"/>
                </a:solidFill>
              </a:rPr>
              <a:t>No</a:t>
            </a:r>
            <a:r>
              <a:rPr lang="en-US" b="1"/>
              <a:t> – </a:t>
            </a:r>
            <a:r>
              <a:rPr lang="en-US"/>
              <a:t>high pressure steam in power plant applications</a:t>
            </a:r>
          </a:p>
          <a:p>
            <a:r>
              <a:rPr lang="en-US" b="1"/>
              <a:t>	</a:t>
            </a:r>
            <a:r>
              <a:rPr lang="en-US" b="1">
                <a:solidFill>
                  <a:srgbClr val="FF0000"/>
                </a:solidFill>
              </a:rPr>
              <a:t>Yes</a:t>
            </a:r>
            <a:r>
              <a:rPr lang="en-US" b="1"/>
              <a:t> – </a:t>
            </a:r>
            <a:r>
              <a:rPr lang="en-US"/>
              <a:t>air conditioning applications</a:t>
            </a:r>
          </a:p>
        </p:txBody>
      </p:sp>
      <p:sp>
        <p:nvSpPr>
          <p:cNvPr id="3277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ED355-7FA2-4E27-94BF-2F42A9208DD0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3277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60C259-4F63-4004-A2BC-230CB9867F2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571500" y="1196975"/>
            <a:ext cx="260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Compressibility Factor (</a:t>
            </a:r>
            <a:r>
              <a:rPr lang="en-US" b="1" i="1"/>
              <a:t>Z)</a:t>
            </a:r>
            <a:endParaRPr lang="en-US"/>
          </a:p>
        </p:txBody>
      </p:sp>
      <p:pic>
        <p:nvPicPr>
          <p:cNvPr id="3379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336800"/>
            <a:ext cx="3105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571500" y="3484563"/>
            <a:ext cx="79295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Z is a measure of deviation from Ideal-gas behavior.</a:t>
            </a:r>
          </a:p>
          <a:p>
            <a:r>
              <a:rPr lang="en-US" b="1" i="1"/>
              <a:t>	Z = 1, ideal gas</a:t>
            </a:r>
          </a:p>
          <a:p>
            <a:r>
              <a:rPr lang="en-US" b="1" i="1"/>
              <a:t>	Z &lt;&gt; 1, non-ideal or real gas</a:t>
            </a:r>
          </a:p>
          <a:p>
            <a:r>
              <a:rPr lang="en-US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i="1"/>
              <a:t>Experimental finding: Gases behave differently at a given </a:t>
            </a:r>
            <a:r>
              <a:rPr lang="en-US"/>
              <a:t>temperature and pressure, but they behave very much the same at temperatures and pressures normalized with respect to their critical temperatures and pressures.</a:t>
            </a:r>
          </a:p>
        </p:txBody>
      </p:sp>
      <p:sp>
        <p:nvSpPr>
          <p:cNvPr id="3379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1D60D0-7782-4C4A-BCEA-20E18D924C96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3379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337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E5D1E7-7832-429A-944A-A7006A7B701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95288" y="755650"/>
            <a:ext cx="3740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The generalized compressibility chart</a:t>
            </a:r>
            <a:endParaRPr lang="en-US"/>
          </a:p>
        </p:txBody>
      </p:sp>
      <p:pic>
        <p:nvPicPr>
          <p:cNvPr id="34819" name="Picture 3" descr="http://www.mae.wvu.edu/~smirnov/mae320/figs/F3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166813"/>
            <a:ext cx="48831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357188" y="1357313"/>
            <a:ext cx="2297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PR = reduced pressure</a:t>
            </a:r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357188" y="2773363"/>
            <a:ext cx="2684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TR = reduced temperature</a:t>
            </a:r>
            <a:endParaRPr lang="en-US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357188" y="4071938"/>
            <a:ext cx="378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v</a:t>
            </a:r>
            <a:r>
              <a:rPr lang="en-US" b="1" i="1" baseline="-25000"/>
              <a:t>R</a:t>
            </a:r>
            <a:r>
              <a:rPr lang="en-US" b="1" i="1"/>
              <a:t> = pseudo-reduced </a:t>
            </a:r>
            <a:r>
              <a:rPr lang="en-US"/>
              <a:t>specific volume</a:t>
            </a:r>
          </a:p>
        </p:txBody>
      </p: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928813"/>
            <a:ext cx="1095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3214688"/>
            <a:ext cx="1114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4643438"/>
            <a:ext cx="1838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1165D0-9817-42DA-8FD0-2D1F2DF742D2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348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348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11E771-8284-42E1-AB4B-58FE551ECD6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" name="Rounded Rectangle 12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500063" y="811213"/>
            <a:ext cx="83581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Example </a:t>
            </a:r>
          </a:p>
          <a:p>
            <a:r>
              <a:rPr lang="en-US"/>
              <a:t>Determine the pressure of water vapor at 300 °C and 0.08114 m3/kg using</a:t>
            </a:r>
          </a:p>
          <a:p>
            <a:r>
              <a:rPr lang="en-US"/>
              <a:t>a) steam table,</a:t>
            </a:r>
          </a:p>
          <a:p>
            <a:r>
              <a:rPr lang="en-US"/>
              <a:t>b) the ideal gas equation (</a:t>
            </a:r>
            <a:r>
              <a:rPr lang="en-US" i="1"/>
              <a:t>R=0.4615 kJ/kg.K)</a:t>
            </a:r>
          </a:p>
          <a:p>
            <a:r>
              <a:rPr lang="en-US"/>
              <a:t>c) the generalized compressibility chart.</a:t>
            </a:r>
          </a:p>
          <a:p>
            <a:r>
              <a:rPr lang="en-US" b="1" i="1"/>
              <a:t>				Solution:</a:t>
            </a:r>
            <a:endParaRPr 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500063" y="2967038"/>
            <a:ext cx="828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a) From the table, </a:t>
            </a:r>
            <a:r>
              <a:rPr lang="en-US" b="1" i="1"/>
              <a:t>P = 3.0 MPa. This is the experimentally </a:t>
            </a:r>
            <a:r>
              <a:rPr lang="en-US"/>
              <a:t>determined value.</a:t>
            </a:r>
          </a:p>
        </p:txBody>
      </p:sp>
      <p:pic>
        <p:nvPicPr>
          <p:cNvPr id="3584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75"/>
            <a:ext cx="8001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CAFC94-FF2B-4A98-BD00-DD976743C32D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3584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358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31619B-AFA2-4271-9683-0B5023E733E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428625" y="914400"/>
            <a:ext cx="84296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b)</a:t>
            </a:r>
            <a:r>
              <a:rPr lang="sv-SE" b="1" i="1"/>
              <a:t> Ideal gas</a:t>
            </a:r>
          </a:p>
          <a:p>
            <a:endParaRPr lang="sv-SE" b="1" i="1"/>
          </a:p>
          <a:p>
            <a:r>
              <a:rPr lang="en-US" i="1"/>
              <a:t> P = RT/v = (0.4615 kJ/kg.K) ×(573.15 K)/(0.08114 m3/kg)</a:t>
            </a:r>
          </a:p>
          <a:p>
            <a:r>
              <a:rPr lang="sv-SE" i="1"/>
              <a:t>P =3,260 kPa = </a:t>
            </a:r>
            <a:r>
              <a:rPr lang="sv-SE" b="1" i="1"/>
              <a:t>3.26 MPa</a:t>
            </a:r>
          </a:p>
          <a:p>
            <a:endParaRPr lang="en-US" b="1"/>
          </a:p>
          <a:p>
            <a:r>
              <a:rPr lang="en-US" b="1"/>
              <a:t>c) </a:t>
            </a:r>
            <a:r>
              <a:rPr lang="pt-BR" b="1" i="1"/>
              <a:t>Real gas</a:t>
            </a:r>
          </a:p>
          <a:p>
            <a:endParaRPr lang="pt-BR" b="1" i="1"/>
          </a:p>
          <a:p>
            <a:r>
              <a:rPr lang="en-US" b="1"/>
              <a:t>For water: </a:t>
            </a:r>
            <a:r>
              <a:rPr lang="en-US" b="1" i="1"/>
              <a:t>Tcr = 647.3 K; Pcr = 22.09 MPa</a:t>
            </a:r>
          </a:p>
          <a:p>
            <a:r>
              <a:rPr lang="fr-FR" i="1"/>
              <a:t>TR = T / Tcr = 573/647.3 = 0.89</a:t>
            </a:r>
            <a:endParaRPr lang="en-US"/>
          </a:p>
        </p:txBody>
      </p:sp>
      <p:pic>
        <p:nvPicPr>
          <p:cNvPr id="3686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511550"/>
            <a:ext cx="3590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428625" y="4017963"/>
            <a:ext cx="8215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 From the chart </a:t>
            </a:r>
            <a:r>
              <a:rPr lang="en-US" i="1"/>
              <a:t>PR = 0.135</a:t>
            </a:r>
          </a:p>
          <a:p>
            <a:r>
              <a:rPr lang="pt-BR" i="1"/>
              <a:t>P= PR × Pcr = 0.135 × 22.09 = </a:t>
            </a:r>
            <a:r>
              <a:rPr lang="pt-BR" b="1" i="1"/>
              <a:t>2.98 MPa</a:t>
            </a:r>
            <a:endParaRPr lang="en-US"/>
          </a:p>
        </p:txBody>
      </p:sp>
      <p:sp>
        <p:nvSpPr>
          <p:cNvPr id="3686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A7354D-B7D3-40F3-ADF2-BB788F4BF505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3687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368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54C870-9BB5-460E-9E40-891867D30EE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323850" y="1049338"/>
            <a:ext cx="85693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Macroscopic Level:</a:t>
            </a:r>
          </a:p>
          <a:p>
            <a:pPr algn="just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Solid: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Intermolecular bonds are the strongest. The molecules are arranged in a 3- dimensional pattern (lattice), which is repeated throughout.</a:t>
            </a:r>
          </a:p>
          <a:p>
            <a:pPr algn="just"/>
            <a:r>
              <a:rPr lang="en-US" b="1">
                <a:latin typeface="Times New Roman" pitchFamily="18" charset="0"/>
                <a:cs typeface="Times New Roman" pitchFamily="18" charset="0"/>
              </a:rPr>
              <a:t> 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Liquid: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Molecules are no longer at fixed positions and they can translate freely.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b="1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Intermolecular bonds are the weakest. There is no molecular order and molecules move about at random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3" y="3646488"/>
            <a:ext cx="53181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AAE188-46FE-4DBE-95D4-C37D8E5B534F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1126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112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163C9D-D61E-4CE9-AC14-12DEDF5AE4D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428625" y="827088"/>
            <a:ext cx="4181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Some other properties of pure substances</a:t>
            </a:r>
            <a:endParaRPr lang="en-US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500063" y="1158875"/>
            <a:ext cx="82153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/>
              <a:t> Density - mass per unit </a:t>
            </a:r>
            <a:r>
              <a:rPr lang="en-US"/>
              <a:t>volume (mL-3)</a:t>
            </a:r>
          </a:p>
          <a:p>
            <a:r>
              <a:rPr lang="en-US"/>
              <a:t>		</a:t>
            </a:r>
            <a:r>
              <a:rPr lang="el-GR"/>
              <a:t>ρ</a:t>
            </a:r>
            <a:r>
              <a:rPr lang="en-US"/>
              <a:t>= </a:t>
            </a:r>
            <a:r>
              <a:rPr lang="en-US" i="1"/>
              <a:t>m/V (kg/m3)</a:t>
            </a:r>
          </a:p>
          <a:p>
            <a:r>
              <a:rPr lang="en-US"/>
              <a:t>For </a:t>
            </a:r>
            <a:r>
              <a:rPr lang="en-US" i="1"/>
              <a:t>liquids the effect on the </a:t>
            </a:r>
            <a:r>
              <a:rPr lang="en-US"/>
              <a:t>density by variations in pressure and temperature is generally small.</a:t>
            </a:r>
          </a:p>
          <a:p>
            <a:endParaRPr lang="en-US" b="1" i="1"/>
          </a:p>
          <a:p>
            <a:pPr>
              <a:buFont typeface="Wingdings" pitchFamily="2" charset="2"/>
              <a:buChar char="Ø"/>
            </a:pPr>
            <a:r>
              <a:rPr lang="en-US" b="1" i="1"/>
              <a:t> Specific weight - weight per unit volume (FL-3)</a:t>
            </a:r>
          </a:p>
          <a:p>
            <a:r>
              <a:rPr lang="en-US"/>
              <a:t>		</a:t>
            </a:r>
            <a:endParaRPr lang="en-US" i="1"/>
          </a:p>
          <a:p>
            <a:r>
              <a:rPr lang="en-US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i="1"/>
              <a:t> Specific Gravity - the ratio of the density of a substance </a:t>
            </a:r>
            <a:r>
              <a:rPr lang="en-US"/>
              <a:t>to the density of some standard substance at a specified temperature, usually water at 4 °C.</a:t>
            </a:r>
          </a:p>
          <a:p>
            <a:r>
              <a:rPr lang="en-US" i="1"/>
              <a:t>	</a:t>
            </a:r>
          </a:p>
          <a:p>
            <a:r>
              <a:rPr lang="en-US" i="1"/>
              <a:t>	</a:t>
            </a:r>
            <a:endParaRPr lang="en-US" b="1" i="1"/>
          </a:p>
          <a:p>
            <a:pPr>
              <a:buFont typeface="Wingdings" pitchFamily="2" charset="2"/>
              <a:buChar char="Ø"/>
            </a:pPr>
            <a:r>
              <a:rPr lang="en-US" b="1" i="1"/>
              <a:t> Specific Heat- The specific heat is the amount of energy </a:t>
            </a:r>
            <a:r>
              <a:rPr lang="en-US" i="1"/>
              <a:t>per unit mass required to raise the temperature by one degree Celsius.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/>
              <a:t>The value of </a:t>
            </a:r>
            <a:r>
              <a:rPr lang="en-US" i="1"/>
              <a:t>C depends on the nature of the process </a:t>
            </a:r>
            <a:r>
              <a:rPr lang="en-US"/>
              <a:t>undergone during the energy transfer.</a:t>
            </a:r>
          </a:p>
          <a:p>
            <a:pPr lvl="4"/>
            <a:r>
              <a:rPr lang="en-US" i="1"/>
              <a:t>Cv: at a constant volume</a:t>
            </a:r>
          </a:p>
          <a:p>
            <a:pPr lvl="4"/>
            <a:r>
              <a:rPr lang="en-US" i="1"/>
              <a:t>Cp: at a constant pressure</a:t>
            </a:r>
            <a:endParaRPr 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338" y="2906713"/>
            <a:ext cx="2752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4000500"/>
            <a:ext cx="1981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1D7DF9-291F-48BF-9A0B-782B45FA752A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3789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378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EA3E48-ED71-486C-B1E1-16BB14ACCFB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" name="Rounded Rectangle 9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28625" y="1365250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 typeface="Wingdings" pitchFamily="2" charset="2"/>
              <a:buChar char="v"/>
            </a:pPr>
            <a:r>
              <a:rPr lang="en-US"/>
              <a:t>For liquids and solids </a:t>
            </a:r>
            <a:r>
              <a:rPr lang="en-US" i="1"/>
              <a:t>Cv = Cp = C.</a:t>
            </a:r>
          </a:p>
          <a:p>
            <a:pPr lvl="2">
              <a:buFont typeface="Wingdings" pitchFamily="2" charset="2"/>
              <a:buChar char="v"/>
            </a:pPr>
            <a:r>
              <a:rPr lang="en-US"/>
              <a:t>For gases </a:t>
            </a:r>
            <a:r>
              <a:rPr lang="en-US" i="1"/>
              <a:t>Cp &gt; Cv.</a:t>
            </a:r>
          </a:p>
          <a:p>
            <a:endParaRPr lang="en-US" i="1"/>
          </a:p>
          <a:p>
            <a:pPr>
              <a:buFont typeface="Wingdings" pitchFamily="2" charset="2"/>
              <a:buChar char="Ø"/>
            </a:pPr>
            <a:r>
              <a:rPr lang="en-US" i="1"/>
              <a:t> Definitions of Cv and Cp for real gas:</a:t>
            </a:r>
            <a:endParaRPr lang="en-US"/>
          </a:p>
        </p:txBody>
      </p:sp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311525"/>
            <a:ext cx="2733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AB0FE-128F-4363-A2CD-0D5656D009ED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3891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389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220568-66AB-4859-9B78-5F24E8F4CB7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357188" y="1042988"/>
            <a:ext cx="850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Specific Heat Relations of Ideal Gases:</a:t>
            </a:r>
            <a:endParaRPr lang="en-US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28625" y="1590675"/>
            <a:ext cx="6715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/>
              <a:t> </a:t>
            </a:r>
            <a:r>
              <a:rPr lang="en-US" b="1" i="1"/>
              <a:t>Joule’s experiment:</a:t>
            </a:r>
          </a:p>
          <a:p>
            <a:pPr algn="just"/>
            <a:r>
              <a:rPr lang="en-US"/>
              <a:t>Initially one phase contained air at a high pressure and the other phase was evacuated.</a:t>
            </a:r>
          </a:p>
          <a:p>
            <a:pPr algn="just"/>
            <a:r>
              <a:rPr lang="en-US"/>
              <a:t> When the valve was opened and the thermal equilibrium was reached, </a:t>
            </a:r>
            <a:r>
              <a:rPr lang="en-US" i="1"/>
              <a:t>no change in temperature was observed.</a:t>
            </a:r>
            <a:endParaRPr lang="en-US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1636713"/>
            <a:ext cx="10953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338513"/>
            <a:ext cx="29051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428625" y="3359150"/>
            <a:ext cx="5214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u = u (T)</a:t>
            </a:r>
          </a:p>
          <a:p>
            <a:r>
              <a:rPr lang="en-US"/>
              <a:t>For ideal gas, </a:t>
            </a:r>
            <a:r>
              <a:rPr lang="en-US" b="1" i="1"/>
              <a:t>u is a function of T only.</a:t>
            </a:r>
            <a:endParaRPr lang="en-US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00063" y="4151313"/>
            <a:ext cx="5214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similarly:</a:t>
            </a:r>
          </a:p>
          <a:p>
            <a:r>
              <a:rPr lang="pt-BR" b="1" i="1"/>
              <a:t>h = h (T) (because h = u + Pv, Pv = RT h = u + RT)</a:t>
            </a:r>
            <a:endParaRPr lang="en-US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500063" y="4859338"/>
            <a:ext cx="3167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Because h = h(T) and u=u(T), so:</a:t>
            </a:r>
            <a:endParaRPr lang="en-US"/>
          </a:p>
        </p:txBody>
      </p:sp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370513"/>
            <a:ext cx="4248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C339A7-D0BB-4331-89FD-3CE5D5851051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3994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399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CEF3C-04BD-4540-B3AE-149461D115F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3" name="Rounded Rectangle 12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642938" y="1087438"/>
            <a:ext cx="7429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Relation between Cp and Cv:</a:t>
            </a:r>
          </a:p>
          <a:p>
            <a:r>
              <a:rPr lang="en-US" i="1"/>
              <a:t>	dh = du +RdT</a:t>
            </a:r>
          </a:p>
          <a:p>
            <a:r>
              <a:rPr lang="en-US" i="1"/>
              <a:t>	CpdT= CvdT+RdT</a:t>
            </a:r>
          </a:p>
          <a:p>
            <a:r>
              <a:rPr lang="en-US" b="1" i="1"/>
              <a:t>		Cp= Cv+R</a:t>
            </a:r>
          </a:p>
          <a:p>
            <a:r>
              <a:rPr lang="en-US" b="1" i="1"/>
              <a:t>	or 	Cp- Cv= R</a:t>
            </a:r>
            <a:endParaRPr lang="en-US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285750" y="2671763"/>
            <a:ext cx="8572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Specific heat of gases</a:t>
            </a:r>
          </a:p>
          <a:p>
            <a:endParaRPr lang="en-US" b="1" i="1"/>
          </a:p>
          <a:p>
            <a:pPr>
              <a:buFont typeface="Wingdings" pitchFamily="2" charset="2"/>
              <a:buChar char="Ø"/>
            </a:pPr>
            <a:r>
              <a:rPr lang="en-US"/>
              <a:t> Specific heats of air (nitrogen and oxygen) and water change with temperature.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Specific heat of various common gases at constant pressure are usually available in terms of </a:t>
            </a:r>
            <a:r>
              <a:rPr lang="en-US" b="1" i="1"/>
              <a:t>kJ/kmol.K as a function of </a:t>
            </a:r>
            <a:r>
              <a:rPr lang="en-US"/>
              <a:t>temperature.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4264025"/>
            <a:ext cx="3009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B6FD01-CC81-4461-9787-8C9A28864D6A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4096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409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581BFD-8D79-4F86-BA32-BA445CDB798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50825" y="965200"/>
            <a:ext cx="8642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Phase Change:</a:t>
            </a:r>
            <a:endParaRPr lang="en-US"/>
          </a:p>
          <a:p>
            <a:r>
              <a:rPr lang="en-US" b="1"/>
              <a:t>1- Compressed or sub-­cooled liquid: </a:t>
            </a:r>
            <a:r>
              <a:rPr lang="en-US"/>
              <a:t>The liquid is not about to vaporize.</a:t>
            </a:r>
          </a:p>
          <a:p>
            <a:r>
              <a:rPr lang="en-US" b="1"/>
              <a:t>2- Saturated liquid: </a:t>
            </a:r>
            <a:r>
              <a:rPr lang="en-US"/>
              <a:t>The liquid is about to vaporize.</a:t>
            </a:r>
          </a:p>
          <a:p>
            <a:r>
              <a:rPr lang="en-US" b="1"/>
              <a:t>3- Saturated liquid and vapor: </a:t>
            </a:r>
            <a:r>
              <a:rPr lang="en-US"/>
              <a:t>There is a mixture</a:t>
            </a:r>
            <a:r>
              <a:rPr lang="en-US" b="1"/>
              <a:t>.</a:t>
            </a:r>
            <a:endParaRPr lang="en-US"/>
          </a:p>
          <a:p>
            <a:r>
              <a:rPr lang="en-US" b="1"/>
              <a:t>4- Saturated vapor: </a:t>
            </a:r>
            <a:r>
              <a:rPr lang="en-US"/>
              <a:t>The vapor is about to condense</a:t>
            </a:r>
          </a:p>
          <a:p>
            <a:r>
              <a:rPr lang="en-US" b="1"/>
              <a:t>5- Superheated vapor: </a:t>
            </a:r>
            <a:r>
              <a:rPr lang="en-US"/>
              <a:t>the vapor is not about to condense.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75" y="2719388"/>
            <a:ext cx="51085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60179-8D76-484D-91A6-5116BC8A4E32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1229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122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891A23-63D4-4869-A4CB-4A6E967F00D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395288" y="998538"/>
            <a:ext cx="84978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Saturation Temperature and Pressure: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Note:- The temperature at which a liquid starts boiling depends on the pressure and vice versa.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a give pressure, the temperature at which a pure substance changes phase is called the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saturation temperature.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a given temperature, the pressure at which a pure substance changes phase is called the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saturation pressure.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35150" y="5138738"/>
          <a:ext cx="2547938" cy="1190625"/>
        </p:xfrm>
        <a:graphic>
          <a:graphicData uri="http://schemas.openxmlformats.org/presentationml/2006/ole">
            <p:oleObj spid="_x0000_s1026" name="Bitmap Image" r:id="rId3" imgW="4133333" imgH="1933333" progId="Paint.Picture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30800" y="5027613"/>
          <a:ext cx="2609850" cy="1354137"/>
        </p:xfrm>
        <a:graphic>
          <a:graphicData uri="http://schemas.openxmlformats.org/presentationml/2006/ole">
            <p:oleObj spid="_x0000_s1027" name="Bitmap Image" r:id="rId4" imgW="4095238" imgH="2123810" progId="Paint.Picture">
              <p:embed/>
            </p:oleObj>
          </a:graphicData>
        </a:graphic>
      </p:graphicFrame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360363" y="3751263"/>
            <a:ext cx="85328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u="sng">
                <a:latin typeface="Times New Roman" pitchFamily="18" charset="0"/>
                <a:cs typeface="Times New Roman" pitchFamily="18" charset="0"/>
              </a:rPr>
              <a:t>Latent heat: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The amount of energy absorbed or released during a phase-change process is called latent heat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Latent heat of fusion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is the amount of energy absorbed during melting.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Latent heat of vaporization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is the amount of energy absorbed during vaporization.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03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F89B-E8A1-46C1-A782-7E89A75DA048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103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10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D4C798-A1B6-45FD-B71C-59BE694D14F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" name="Rounded Rectangle 9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58850"/>
            <a:ext cx="792003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0FB756-94F1-4C7F-B680-AB3F26BDFD59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1331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29263-D0F0-45C9-B57C-77779F13BAB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95288" y="958850"/>
            <a:ext cx="6480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Property Diagrams for Phase-change Process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288" y="1606550"/>
            <a:ext cx="381635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T-V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diagram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pressure increases: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Water starts boiling at higher temperature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specific volume of the saturated liquid becomes larger whereas the specific volume of the saturated vapor becomes smaller.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341438"/>
            <a:ext cx="4583112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0CEE13-2E2A-4E86-8675-711D8B803104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1434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143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E551FB-5493-4266-90D8-EAD27372ECF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52438" y="754063"/>
            <a:ext cx="20510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T-V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diagram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66800"/>
            <a:ext cx="65532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FFE612-A376-4423-99DD-04DD4618870D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1F73F2-7226-457A-947F-BDC2458BB4A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95288" y="1058863"/>
            <a:ext cx="7775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Critical point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the saturated liquid and saturated vapor states are identical.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	At the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critical point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8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baseline="-2500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is the temperature above which a gas cannot be liquefied.</a:t>
            </a:r>
          </a:p>
          <a:p>
            <a:endParaRPr lang="en-US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is the pressure that is needed to cause the gas to condense at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At pressure above P</a:t>
            </a:r>
            <a:r>
              <a:rPr lang="en-US" b="1" baseline="-2500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there will be no distinct phase change process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68313" y="3500438"/>
            <a:ext cx="7777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Substances past the critical point are known as </a:t>
            </a:r>
            <a:r>
              <a:rPr lang="en-US" b="1" i="1"/>
              <a:t>supercritical fluids</a:t>
            </a:r>
            <a:r>
              <a:rPr lang="en-US" b="1"/>
              <a:t>.</a:t>
            </a:r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888" y="3860800"/>
            <a:ext cx="45291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B64CD-B7B1-4F8D-ADF5-15B157E70BAE}" type="datetime1">
              <a:rPr lang="en-US" smtClean="0"/>
              <a:pPr/>
              <a:t>2/15/2017</a:t>
            </a:fld>
            <a:endParaRPr lang="en-US" smtClean="0"/>
          </a:p>
        </p:txBody>
      </p:sp>
      <p:sp>
        <p:nvSpPr>
          <p:cNvPr id="1639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Dr. Ismail Mahmoud Metwally El_Semary</a:t>
            </a:r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BE08C0-5A6F-4BCF-9B07-2C4C8E5D4E3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6804248" y="260083"/>
            <a:ext cx="1800622" cy="36063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620688"/>
            <a:ext cx="2448272" cy="4334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Properties of Pure Substances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7479</TotalTime>
  <Words>1819</Words>
  <Application>Microsoft Office PowerPoint</Application>
  <PresentationFormat>On-screen Show (4:3)</PresentationFormat>
  <Paragraphs>420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Calibri</vt:lpstr>
      <vt:lpstr>Arial</vt:lpstr>
      <vt:lpstr>Candara</vt:lpstr>
      <vt:lpstr>Symbol</vt:lpstr>
      <vt:lpstr>Times New Roman</vt:lpstr>
      <vt:lpstr>Wingdings</vt:lpstr>
      <vt:lpstr>Waveform</vt:lpstr>
      <vt:lpstr>Paintbrush 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Office Black Edition - tum0r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</dc:creator>
  <cp:lastModifiedBy>Ahmed</cp:lastModifiedBy>
  <cp:revision>62</cp:revision>
  <dcterms:created xsi:type="dcterms:W3CDTF">2015-02-08T13:48:10Z</dcterms:created>
  <dcterms:modified xsi:type="dcterms:W3CDTF">2017-02-15T11:09:55Z</dcterms:modified>
</cp:coreProperties>
</file>